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notesMasterIdLst>
    <p:notesMasterId r:id="rId55"/>
  </p:notesMasterIdLst>
  <p:handoutMasterIdLst>
    <p:handoutMasterId r:id="rId5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0000"/>
    <a:srgbClr val="20396D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53" autoAdjust="0"/>
    <p:restoredTop sz="96374" autoAdjust="0"/>
  </p:normalViewPr>
  <p:slideViewPr>
    <p:cSldViewPr>
      <p:cViewPr varScale="1">
        <p:scale>
          <a:sx n="110" d="100"/>
          <a:sy n="110" d="100"/>
        </p:scale>
        <p:origin x="135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633A84-D730-4DB1-B585-7559B92CE5D8}" type="datetimeFigureOut">
              <a:rPr lang="en-US"/>
              <a:pPr>
                <a:defRPr/>
              </a:pPr>
              <a:t>4/19/2022</a:t>
            </a:fld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669EC8-97E7-4C24-A864-1853E7508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857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2C5A2EE-74B4-4329-B2EC-6DFE0575E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4556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numb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9298C-2E9E-4E3F-82C8-60A2EED583D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5800" y="609600"/>
            <a:ext cx="7772400" cy="457200"/>
          </a:xfrm>
        </p:spPr>
        <p:txBody>
          <a:bodyPr/>
          <a:lstStyle>
            <a:lvl1pPr>
              <a:defRPr sz="2400" b="1">
                <a:solidFill>
                  <a:srgbClr val="000099"/>
                </a:solidFill>
              </a:defRPr>
            </a:lvl1pPr>
          </a:lstStyle>
          <a:p>
            <a:r>
              <a:rPr lang="en-US" dirty="0"/>
              <a:t>Book title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C75D4F1-CB37-4CE0-983C-8406904B2B8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905000" y="1676400"/>
            <a:ext cx="5334000" cy="609600"/>
          </a:xfrm>
        </p:spPr>
        <p:txBody>
          <a:bodyPr/>
          <a:lstStyle>
            <a:lvl1pPr marL="0" indent="0" algn="ctr">
              <a:buNone/>
              <a:defRPr sz="3600" b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Chapter X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5D01CB5-9945-4C9B-9918-8CA19A7268A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05000" y="2590800"/>
            <a:ext cx="5334000" cy="914400"/>
          </a:xfrm>
        </p:spPr>
        <p:txBody>
          <a:bodyPr/>
          <a:lstStyle>
            <a:lvl1pPr marL="0" indent="0" algn="ctr">
              <a:buNone/>
              <a:defRPr sz="4800" b="1"/>
            </a:lvl1pPr>
          </a:lstStyle>
          <a:p>
            <a:pPr lvl="0"/>
            <a:r>
              <a:rPr lang="en-US" dirty="0"/>
              <a:t>Chapter 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A27A70-7FFF-4919-9745-58612D6379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2022, Mike Murach &amp; Associates, Inc.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791E8C-669A-4FAF-AC57-930E4708DF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901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914400" y="1066800"/>
            <a:ext cx="7315200" cy="2514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38200" y="3733800"/>
            <a:ext cx="7391400" cy="2209799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C8,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20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_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A428B99-D0BB-4B7F-A30C-E347F02920DF}"/>
              </a:ext>
            </a:extLst>
          </p:cNvPr>
          <p:cNvSpPr>
            <a:spLocks noGrp="1"/>
          </p:cNvSpPr>
          <p:nvPr>
            <p:ph type="tbl" sz="quarter" idx="16" hasCustomPrompt="1"/>
          </p:nvPr>
        </p:nvSpPr>
        <p:spPr>
          <a:xfrm>
            <a:off x="914400" y="1143000"/>
            <a:ext cx="7315200" cy="2438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38200" y="3733800"/>
            <a:ext cx="7391400" cy="2209799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C8,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Tab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A428B99-D0BB-4B7F-A30C-E347F02920DF}"/>
              </a:ext>
            </a:extLst>
          </p:cNvPr>
          <p:cNvSpPr>
            <a:spLocks noGrp="1"/>
          </p:cNvSpPr>
          <p:nvPr>
            <p:ph type="tbl" sz="quarter" idx="16" hasCustomPrompt="1"/>
          </p:nvPr>
        </p:nvSpPr>
        <p:spPr>
          <a:xfrm>
            <a:off x="914400" y="3505200"/>
            <a:ext cx="7315200" cy="2438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38200" y="1143000"/>
            <a:ext cx="7391400" cy="2209799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C8,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9849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914400" y="1066800"/>
            <a:ext cx="7315200" cy="2514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3730079"/>
            <a:ext cx="7391400" cy="457200"/>
          </a:xfrm>
        </p:spPr>
        <p:txBody>
          <a:bodyPr/>
          <a:lstStyle>
            <a:lvl1pPr marL="0" indent="0">
              <a:buNone/>
              <a:defRPr sz="2400" b="1">
                <a:solidFill>
                  <a:srgbClr val="000099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heading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5" hasCustomPrompt="1"/>
          </p:nvPr>
        </p:nvSpPr>
        <p:spPr>
          <a:xfrm>
            <a:off x="914400" y="4267200"/>
            <a:ext cx="7315200" cy="1676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C8,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1478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12800" y="1062758"/>
            <a:ext cx="7391400" cy="2213842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812800" y="3319598"/>
            <a:ext cx="7315200" cy="2438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C8,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097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Image_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12800" y="1062758"/>
            <a:ext cx="7391400" cy="1756642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812800" y="2895600"/>
            <a:ext cx="7315200" cy="163340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812800" y="4605202"/>
            <a:ext cx="7391400" cy="1414598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C8,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2460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Image_Text_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12800" y="1062758"/>
            <a:ext cx="7391400" cy="918442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812800" y="2100398"/>
            <a:ext cx="7315200" cy="140480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812800" y="3581400"/>
            <a:ext cx="7391400" cy="918442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C8,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EF58C0E8-60FA-4BC0-AAD9-770871265AB3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812800" y="4572000"/>
            <a:ext cx="7315200" cy="140480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</p:spTree>
    <p:extLst>
      <p:ext uri="{BB962C8B-B14F-4D97-AF65-F5344CB8AC3E}">
        <p14:creationId xmlns:p14="http://schemas.microsoft.com/office/powerpoint/2010/main" val="716302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391400" cy="487680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73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layout_2-line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740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463040"/>
            <a:ext cx="7391400" cy="449580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>
          <a:xfrm>
            <a:off x="2743200" y="6248400"/>
            <a:ext cx="3657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800" b="1" i="1" kern="1200">
                <a:solidFill>
                  <a:schemeClr val="bg1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Murach's C++ Programming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2018,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706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914400" y="1143000"/>
            <a:ext cx="7315200" cy="4800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222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67ED070-8611-4D83-A3C6-478B69003052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914400" y="1143000"/>
            <a:ext cx="7315200" cy="4495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200" y="6233011"/>
            <a:ext cx="2743200" cy="4572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67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_Text_Tab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67ED070-8611-4D83-A3C6-478B69003052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914400" y="1143000"/>
            <a:ext cx="7315200" cy="1828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200" y="6233011"/>
            <a:ext cx="2743200" cy="4572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4D9C3774-0346-4267-B01B-B6DD528B9FDC}"/>
              </a:ext>
            </a:extLst>
          </p:cNvPr>
          <p:cNvSpPr>
            <a:spLocks noGrp="1"/>
          </p:cNvSpPr>
          <p:nvPr>
            <p:ph type="tbl" sz="quarter" idx="14" hasCustomPrompt="1"/>
          </p:nvPr>
        </p:nvSpPr>
        <p:spPr>
          <a:xfrm>
            <a:off x="914400" y="3810000"/>
            <a:ext cx="7315200" cy="2057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C062CE6-0142-4A17-BF14-B9B5257BF8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3200400"/>
            <a:ext cx="7315200" cy="533400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223910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Conso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391400" cy="2743200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1295400" y="3892100"/>
            <a:ext cx="6934200" cy="2049956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112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Console_Text_Conso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391400" cy="990600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1295400" y="2150899"/>
            <a:ext cx="6934200" cy="815635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838200" y="3347534"/>
            <a:ext cx="7391400" cy="1496734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1295400" y="4982112"/>
            <a:ext cx="6934200" cy="885288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29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so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1295400" y="1143000"/>
            <a:ext cx="6934200" cy="3200400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90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0" y="6172200"/>
            <a:ext cx="9144000" cy="685800"/>
          </a:xfrm>
          <a:prstGeom prst="rect">
            <a:avLst/>
          </a:prstGeom>
          <a:solidFill>
            <a:srgbClr val="20396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 bwMode="auto">
          <a:xfrm>
            <a:off x="76200" y="6248400"/>
            <a:ext cx="2743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500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/>
              <a:t>© 2022, Mike Murach &amp; Associates, Inc.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latin typeface="Arial Narrow" pitchFamily="34" charset="0"/>
              </a:defRPr>
            </a:lvl1pPr>
          </a:lstStyle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30" y="6397412"/>
            <a:ext cx="1228170" cy="2319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8" r:id="rId2"/>
    <p:sldLayoutId id="2147483689" r:id="rId3"/>
    <p:sldLayoutId id="2147483679" r:id="rId4"/>
    <p:sldLayoutId id="2147483686" r:id="rId5"/>
    <p:sldLayoutId id="2147483691" r:id="rId6"/>
    <p:sldLayoutId id="2147483680" r:id="rId7"/>
    <p:sldLayoutId id="2147483683" r:id="rId8"/>
    <p:sldLayoutId id="2147483681" r:id="rId9"/>
    <p:sldLayoutId id="2147483674" r:id="rId10"/>
    <p:sldLayoutId id="2147483687" r:id="rId11"/>
    <p:sldLayoutId id="2147483690" r:id="rId12"/>
    <p:sldLayoutId id="2147483676" r:id="rId13"/>
    <p:sldLayoutId id="2147483675" r:id="rId14"/>
    <p:sldLayoutId id="2147483684" r:id="rId15"/>
    <p:sldLayoutId id="2147483692" r:id="rId16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A39E6-CBAB-4D34-86FB-7A3994E32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Murach’s</a:t>
            </a:r>
            <a:r>
              <a:rPr lang="en-US" dirty="0"/>
              <a:t> PHP and MySQL (4</a:t>
            </a:r>
            <a:r>
              <a:rPr lang="en-US" baseline="30000" dirty="0"/>
              <a:t>th</a:t>
            </a:r>
            <a:r>
              <a:rPr lang="en-US" dirty="0"/>
              <a:t> Edition)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B4F3BF-E882-4FDD-BF7D-5A4B763B88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Chapter 8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716D83-BE49-4784-8094-3F5B093151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00200" y="2590800"/>
            <a:ext cx="5943600" cy="914400"/>
          </a:xfrm>
        </p:spPr>
        <p:txBody>
          <a:bodyPr/>
          <a:lstStyle/>
          <a:p>
            <a:r>
              <a:rPr lang="en-US" dirty="0"/>
              <a:t>How to code control statements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B4957F-70DD-4276-9D6A-A8EA860A9AF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2022, Mike Murach &amp; Associates, Inc.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89623-2D1C-4227-9DEF-8261D6E5FD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790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A18C8-45BD-445E-8BE7-95FB516F2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Unusual results with the relational operators</a:t>
            </a:r>
            <a:endParaRPr lang="en-US" dirty="0"/>
          </a:p>
        </p:txBody>
      </p:sp>
      <p:graphicFrame>
        <p:nvGraphicFramePr>
          <p:cNvPr id="8" name="Table Placeholder 7">
            <a:extLst>
              <a:ext uri="{FF2B5EF4-FFF2-40B4-BE49-F238E27FC236}">
                <a16:creationId xmlns:a16="http://schemas.microsoft.com/office/drawing/2014/main" id="{B8BD70C1-8978-44EA-BCC6-88A06C533F94}"/>
              </a:ext>
            </a:extLst>
          </p:cNvPr>
          <p:cNvGraphicFramePr>
            <a:graphicFrameLocks noGrp="1"/>
          </p:cNvGraphicFramePr>
          <p:nvPr>
            <p:ph type="tbl" sz="quarter" idx="13"/>
            <p:extLst>
              <p:ext uri="{D42A27DB-BD31-4B8C-83A1-F6EECF244321}">
                <p14:modId xmlns:p14="http://schemas.microsoft.com/office/powerpoint/2010/main" val="2602253233"/>
              </p:ext>
            </p:extLst>
          </p:nvPr>
        </p:nvGraphicFramePr>
        <p:xfrm>
          <a:off x="914400" y="1106760"/>
          <a:ext cx="6812280" cy="2514600"/>
        </p:xfrm>
        <a:graphic>
          <a:graphicData uri="http://schemas.openxmlformats.org/drawingml/2006/table">
            <a:tbl>
              <a:tblPr firstRow="1"/>
              <a:tblGrid>
                <a:gridCol w="1840230">
                  <a:extLst>
                    <a:ext uri="{9D8B030D-6E8A-4147-A177-3AD203B41FA5}">
                      <a16:colId xmlns:a16="http://schemas.microsoft.com/office/drawing/2014/main" val="2010730299"/>
                    </a:ext>
                  </a:extLst>
                </a:gridCol>
                <a:gridCol w="4972050">
                  <a:extLst>
                    <a:ext uri="{9D8B030D-6E8A-4147-A177-3AD203B41FA5}">
                      <a16:colId xmlns:a16="http://schemas.microsoft.com/office/drawing/2014/main" val="3018796586"/>
                    </a:ext>
                  </a:extLst>
                </a:gridCol>
              </a:tblGrid>
              <a:tr h="50292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Expression</a:t>
                      </a: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Result</a:t>
                      </a: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0301353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&lt;= 'test'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TRUE; the string “test” is converted to 0.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090444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'' &lt; 5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TRUE; the empty string is converted to 0.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199584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false &lt; true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TRUE; FALSE is considered less than TRUE.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453496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null &lt; true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TRUE; NULL is converted to FALSE.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182182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9F734A-B737-4858-A601-91ED85454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6D94E1-9E4A-4AE1-AD60-1E1C85825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760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B6EC7D1-857F-432F-AC6E-66E8DB184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logical operators</a:t>
            </a:r>
            <a:endParaRPr lang="en-US" dirty="0"/>
          </a:p>
        </p:txBody>
      </p:sp>
      <p:graphicFrame>
        <p:nvGraphicFramePr>
          <p:cNvPr id="8" name="Table Placeholder 7">
            <a:extLst>
              <a:ext uri="{FF2B5EF4-FFF2-40B4-BE49-F238E27FC236}">
                <a16:creationId xmlns:a16="http://schemas.microsoft.com/office/drawing/2014/main" id="{4E9A2967-34AB-4B08-8CC9-3FFF44B097E4}"/>
              </a:ext>
            </a:extLst>
          </p:cNvPr>
          <p:cNvGraphicFramePr>
            <a:graphicFrameLocks noGrp="1"/>
          </p:cNvGraphicFramePr>
          <p:nvPr>
            <p:ph type="tbl" sz="quarter" idx="13"/>
            <p:extLst>
              <p:ext uri="{D42A27DB-BD31-4B8C-83A1-F6EECF244321}">
                <p14:modId xmlns:p14="http://schemas.microsoft.com/office/powerpoint/2010/main" val="1125990859"/>
              </p:ext>
            </p:extLst>
          </p:nvPr>
        </p:nvGraphicFramePr>
        <p:xfrm>
          <a:off x="1219200" y="1143000"/>
          <a:ext cx="2411730" cy="1905000"/>
        </p:xfrm>
        <a:graphic>
          <a:graphicData uri="http://schemas.openxmlformats.org/drawingml/2006/table">
            <a:tbl>
              <a:tblPr firstRow="1"/>
              <a:tblGrid>
                <a:gridCol w="1383030">
                  <a:extLst>
                    <a:ext uri="{9D8B030D-6E8A-4147-A177-3AD203B41FA5}">
                      <a16:colId xmlns:a16="http://schemas.microsoft.com/office/drawing/2014/main" val="301684955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29572964"/>
                    </a:ext>
                  </a:extLst>
                </a:gridCol>
              </a:tblGrid>
              <a:tr h="47625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Operator</a:t>
                      </a: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Name</a:t>
                      </a: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533469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20700" algn="ctr"/>
                          <a:tab pos="800100" algn="l"/>
                          <a:tab pos="25146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	!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NOT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801673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20700" algn="ctr"/>
                          <a:tab pos="800100" algn="l"/>
                          <a:tab pos="25146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	&amp;&amp;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AND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853199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520700" algn="ctr"/>
                          <a:tab pos="914400" algn="l"/>
                          <a:tab pos="20574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	||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OR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656488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F6CB96-42F8-4D63-8E1A-D5611317D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F3DAA7-5823-4E76-BD9B-7FAED9B37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19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51539-275D-4951-A2AF-DA7B11A5F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Compound conditional expressions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800607-0704-4013-9625-D09591E217F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NOT operator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is_numeric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($number)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AND operator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$age &gt;= 18 &amp;&amp; $score &gt;= 680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OR operator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 == 'CA' || $state == 'NC'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B4D86-1704-419E-B8C1-40102AAD7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9C9FFE-F3C6-45B4-8132-009C12854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1796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639AA82-25B0-4343-B707-8C7F4F4BB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Order of precedence for conditional expressions</a:t>
            </a:r>
            <a:endParaRPr lang="en-US" dirty="0"/>
          </a:p>
        </p:txBody>
      </p:sp>
      <p:graphicFrame>
        <p:nvGraphicFramePr>
          <p:cNvPr id="8" name="Table Placeholder 7">
            <a:extLst>
              <a:ext uri="{FF2B5EF4-FFF2-40B4-BE49-F238E27FC236}">
                <a16:creationId xmlns:a16="http://schemas.microsoft.com/office/drawing/2014/main" id="{B8DD8BD9-276D-4A2E-85F2-02ACFABE24C1}"/>
              </a:ext>
            </a:extLst>
          </p:cNvPr>
          <p:cNvGraphicFramePr>
            <a:graphicFrameLocks noGrp="1"/>
          </p:cNvGraphicFramePr>
          <p:nvPr>
            <p:ph type="tbl" sz="quarter" idx="13"/>
            <p:extLst>
              <p:ext uri="{D42A27DB-BD31-4B8C-83A1-F6EECF244321}">
                <p14:modId xmlns:p14="http://schemas.microsoft.com/office/powerpoint/2010/main" val="4041018136"/>
              </p:ext>
            </p:extLst>
          </p:nvPr>
        </p:nvGraphicFramePr>
        <p:xfrm>
          <a:off x="1303020" y="1066800"/>
          <a:ext cx="3268980" cy="3060700"/>
        </p:xfrm>
        <a:graphic>
          <a:graphicData uri="http://schemas.openxmlformats.org/drawingml/2006/table">
            <a:tbl>
              <a:tblPr firstRow="1"/>
              <a:tblGrid>
                <a:gridCol w="1040130">
                  <a:extLst>
                    <a:ext uri="{9D8B030D-6E8A-4147-A177-3AD203B41FA5}">
                      <a16:colId xmlns:a16="http://schemas.microsoft.com/office/drawing/2014/main" val="94963873"/>
                    </a:ext>
                  </a:extLst>
                </a:gridCol>
                <a:gridCol w="2228850">
                  <a:extLst>
                    <a:ext uri="{9D8B030D-6E8A-4147-A177-3AD203B41FA5}">
                      <a16:colId xmlns:a16="http://schemas.microsoft.com/office/drawing/2014/main" val="275276499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Order</a:t>
                      </a: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Operators</a:t>
                      </a: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019958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342900" algn="ctr"/>
                          <a:tab pos="800100" algn="l"/>
                          <a:tab pos="25146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	1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!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312460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342900" algn="ctr"/>
                          <a:tab pos="800100" algn="l"/>
                          <a:tab pos="25146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	2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&lt;, &lt;=, &gt;, &gt;=, &lt;&gt;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067398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342900" algn="ctr"/>
                          <a:tab pos="800100" algn="l"/>
                          <a:tab pos="25146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	3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==, !=, ===, !==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4296828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342900" algn="ctr"/>
                          <a:tab pos="800100" algn="l"/>
                          <a:tab pos="25146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	4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&amp;&amp;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899186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342900" algn="ctr"/>
                          <a:tab pos="914400" algn="l"/>
                          <a:tab pos="20574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	5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||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8348470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2760A9-BA43-490F-A230-37110EE66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20CDB0-B1C9-49E2-900C-57A237B99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1164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780F5-24C6-43D2-A36F-B24BA7C4E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logical operators in conditional expressions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37CF95-0E78-47BE-B2D6-6C1087CCC02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b="1" spc="-10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OR operators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$age &gt;= 18 &amp;&amp; $score &gt;= 680 || $state == 'NC'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AND, OR, and NOT operators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!$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old_customer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||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loan_amount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&gt;= 10000 &amp;&amp;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$score &lt;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min_score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+ 200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parentheses can change the evaluation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(!$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old_customer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||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loan_amount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&gt;= 10000) &amp;&amp;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$score &lt;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min_score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+ 200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87012F-D0A4-41B7-8CD2-A1E04370C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D3895C-D8D7-425E-BE45-E6F22C583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0888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85F2D-2991-4CEC-9F5F-80A6809E6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 terms for coding conditional expressions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D0FF85-2CA8-4798-AFFA-D05FC50011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equality operators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type coercion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identity operators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relational operators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logical operators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F734B6-6630-4FD7-A436-06F699429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7C6E31-4696-41A5-8905-0820CF26B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0016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F7DDD-320D-4AED-BE9A-4B28E7C8D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if clause with one statement and no braces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82E8CF-A86F-4946-9EF7-F7B8751135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(!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isset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($rate)) $rate = 0.075;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if clause with one statement and braces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($qualified) {  // equivalent to $qualified == true.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 qualify for enrollment.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and else clauses with one statement each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no braces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($age &gt;= 18)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 may vote.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 may not vote.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A41E12-B624-4153-BC2C-2DD960DF9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794166-C448-4AE4-A9CC-E3B6645A2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7365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DD02A-2416-4C1D-BCD2-D645B1922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Why you should use braces with else clauses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F22345-F26B-4E61-9DDC-78ABC1A10AE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($age &gt;= 18)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 may vote.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 may not vote.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may_vote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false;    // Not part of else clause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Braces make your code easier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modify or enhance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($score &gt;= 680)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Your loan is approved.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else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Your loan is not approved.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0BCACC-9538-4C0B-B6A8-A2FED4254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57255C-B070-4EC6-9BE8-0256CB49A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6057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C552194-7E9F-4A44-BCE0-9BB4864C3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nested if statement to determine if a year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 a leap year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180FB0-D9DB-426D-A24C-8DEB3430635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is_leap_year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false;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($year % 4 == 0)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if ($year % 100 == 0)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if ($year % 400 == 0)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is_leap_year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true;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 else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is_leap_year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false;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 else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is_leap_year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true;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else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is_leap_year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false;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A124CE-C6A0-4270-BF16-8534F4829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594EEC-BCCD-4AB9-9824-03D8FFBB1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8829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71DF4-F9D7-479E-999B-B14C8A744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if statement with one else if clause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A56F7D-4E8D-4894-A958-D73D78C89EB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($age &lt; 18)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"You're too young for a loan.";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else if ($score &lt; 680)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"Your credit score is too low for a loan.";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if statement with an elseif and an else clause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($age &lt; 18)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"You're too young for a loan.";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elseif ($score &lt; 680)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"Your credit score is too low for a loan.";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else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"You're approved for your loan.";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E44C90-90ED-49DC-A915-33E905C77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13D364-CE4F-41E4-9061-1B1028BE9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562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973C5-08F0-4467-B7F4-1ED3F1C40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Applied objective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FE30D7-15FE-427C-B781-9D5D067D11D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Use any of the statements presented in this chapter with any of the types of conditional expressions presented in this chapter as you develop your own applications.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F6306C-4C8B-4B86-9D4B-37B73BFB6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BC8951-B6BD-4833-9A2A-052F42755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170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8ED7076-76B5-49EB-A751-6610F28CE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if statement with two else if clauses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an else clause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24DFF07-3DCA-4A09-8CB5-1B62C63E72F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is_valid_rate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false;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(!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is_numeric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($rate))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'Rate is not a number.';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else if ($rate &lt; 0)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'Rate cannot be less than zero.';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else if ($rate &gt; 0.2)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'Rate cannot be greater than 20%.';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else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is_valid_rate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true;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ACA677-D247-4C48-8A8E-267A6698B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5E8A32-4C76-4E1F-BFFC-AA992CEA0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4075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3F29614-A467-4F9F-AAEB-D0C7F6E0E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if statement to determine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student’s letter grade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95C3D7D-67B2-4F73-B58B-50F5B5FCEA6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($average &gt;= 89.5)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$grade = 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else if ($average &gt;= 79.5)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$grade = 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else if ($average &gt;= 69.5)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$grade = 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else if ($average &gt;= 64.5)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$grade = 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else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$grade = 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A284A-F504-463C-A237-F6AADAE0A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B2222B-18B1-4397-9516-1538E5217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3625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0E9A2-6997-40E9-97FF-33F60F87F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Syntax of the conditional operator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855C07-5041-420C-8736-8818E2DB508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620000" cy="4876800"/>
          </a:xfrm>
        </p:spPr>
        <p:txBody>
          <a:bodyPr/>
          <a:lstStyle/>
          <a:p>
            <a:pPr marL="347345" marR="0">
              <a:spcBef>
                <a:spcPts val="0"/>
              </a:spcBef>
              <a:spcAft>
                <a:spcPts val="3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conditional_expression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? 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value_if_true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value_if_false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D3BAA4-C901-40D9-BF5D-631012216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F6980B-D9A0-4D27-85B7-0E93A8EDA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3905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F67E7-F2B7-400A-BEC6-2ECE94E2D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Examples that use the conditional operator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2545F2-F672-4838-B379-C0D7A11F82D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620000" cy="4876800"/>
          </a:xfrm>
        </p:spPr>
        <p:txBody>
          <a:bodyPr/>
          <a:lstStyle/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 a string based on a comparison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$message = ($age &gt;= 18) ? 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Can vote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Cannot vote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 a variable depending on whether another variable </a:t>
            </a:r>
            <a:b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 not null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$greeting =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isset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first_name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)) ?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first_name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'Guest';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Select a singular or plural ending based on a value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$ending = 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error_count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== 1) ? 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$message =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Found 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error_count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r>
              <a:rPr lang="es-E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s-E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error</a:t>
            </a:r>
            <a:r>
              <a:rPr lang="es-E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s-E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 $</a:t>
            </a:r>
            <a:r>
              <a:rPr lang="es-E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ending</a:t>
            </a:r>
            <a:r>
              <a:rPr lang="es-E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r>
              <a:rPr lang="es-E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s-E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s-E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s-E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 one of two values based on a comparison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 ($number &gt; $highest) ? $highest : $number;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Bound a value within a fixed range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$value = ($value &gt; $max) ? $max :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(($value &lt; $min) ? $min : $value);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F8532E-D272-44A9-A80A-E7005613B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940AEF-5AEB-4978-9E63-A32B4DD69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6526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91E68-FDCA-46A2-98CD-CA502F4CA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first example rewritten with an if statement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EDF729-48FD-4861-AC8E-32FE76D24BB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($age &gt;= 18)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$message = 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Can vote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else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$message = 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Cannot vote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fifth example rewritten with an if statement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($value &gt; $max)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$value = $max;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else if ($value &lt; $min)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$value = $min;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833B43-5CC2-4AF6-8196-609200D4A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F20970-C723-4500-A1BC-F2F329A38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3968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4647235-B5CD-44CD-B66B-E8B253FA6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Syntax of the null coalescing operator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(PHP 7 and later)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49E5A03-ACF0-4232-8288-D2926628B06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300"/>
              </a:spcAft>
              <a:tabLst>
                <a:tab pos="1371600" algn="l"/>
              </a:tabLst>
            </a:pP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value_if_not_null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?? 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value_if_null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Examples that use the null coalescing operator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sz="2000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 a variable depending on whether another variable </a:t>
            </a:r>
            <a:br>
              <a:rPr lang="en-US" sz="2000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 not null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$greeting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first_name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?? 'Guest';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sz="2000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 a variable depending on whether multiple variables are not null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$greeting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first_name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??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email_address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?? 'Guest';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BD8DB3-4398-4785-87F0-8E6ACD2DA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3E7529-110B-471C-A716-389E22C01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2174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CC80E40-0F43-4B5E-ACC9-AAC11C035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Syntax of the null coalescing assignment operator (PHP 7.4 and later)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99B075-D251-4745-A387-05C4BABBB99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300"/>
              </a:spcAft>
              <a:tabLst>
                <a:tab pos="1371600" algn="l"/>
              </a:tabLst>
            </a:pP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??= 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value_if_not_null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 that uses the null coalescing assignment operator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first_name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(INPUT_GET,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first_name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first_name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??= 'Guest';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1184D8-1BB5-45B8-A5EB-8A58A938A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6DC372-4AA1-490D-AA97-F70D03DEA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8230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BFCD9-751C-44B4-8DA8-757DA48A5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 terms for special operators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1875BC-118C-438F-8587-01F5158F8D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ternary operator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conditional operator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null coalescing operator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null coalescing assignment operator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5934BF-5F6F-459B-B8A5-5D1878A65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CBC4AE-182B-4516-BE34-99F94E9BD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1851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3FD55-724C-4AF9-9E67-E0A3296BE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switch statement with a default case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C4BD5C-53C0-4413-B19C-218485BBB9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switch 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letter_grade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case 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$message = 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well above average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break;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case 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$message = 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above average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break;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case 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$message = 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average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break;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case 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$message = 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below average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break;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case 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$message = 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failing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break;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default: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$message = 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invalid grade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break;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3D64EA-0920-4136-836A-ACA46879F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C47228-9A3F-4E18-94D1-18988B5C8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7153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E94C5-2E77-4A71-9EB9-5903CCD9B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switch statement with fall through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D5AE77-C723-4EE9-A588-3AF9C294DA4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switch 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letter_grade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case 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case 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$message = 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Scholarship approved.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break;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case 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$message = 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Application requires review.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break;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case 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case 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$message = 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Scholarship not approved.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break;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700422-23BA-484C-B49C-5E518E291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3666B1-52F2-4886-B7B6-86D74530B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147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9329D-6F2C-4345-B901-26389794E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Knowledge objectives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34CEEF-C07C-465E-A6D2-09375A5409E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type coercion and distinguish between the equality and identity operators.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the order of precedence for the relational and logical operators and explain how parentheses can be used to control that order.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the use of the if, switch, while, do-while, and for statements.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the use of match expressions.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the use of the conditional, null coalescing, and null coalescing assignment operators.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the use of the break and continue statements.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170419-C614-425D-82CD-E78CD1659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3DC466-9C6D-4091-B309-490FCE4F3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6259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D591D-CDCE-4C90-A3F8-4AE053C5F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 terms for switch statements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777D06-F79E-4404-93CB-A1E696862A0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switch statement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switch expression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case label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case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C6974A-868E-4204-8590-546A92292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65BAEC-B476-4397-9F97-C6CC731D6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8060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D4198-59D2-4BA4-A145-9771F0887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match expression with a default value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E37372-4C83-4179-8CBA-28702BD75AB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$message = match 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letter_grade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'A' =&gt; 'well above average',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'B' =&gt; 'above average',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'C' =&gt; 'average',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'D' =&gt; 'below average',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'F' =&gt; 'failing',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default =&gt; 'invalid grade'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FE5FBB-034C-4FE9-A36E-4C090AC0D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1493B9-D2A7-493B-B374-5E70BB095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9949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A03342A-CF56-4CD4-B16C-9720205EB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match expression with two match arms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that return the same value for two cases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03B24F0-B469-41B5-9E94-105413E9BBD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$message = match 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letter_grade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 =&gt;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Scholarship approved.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=&gt; 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Application requires review.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=&gt; 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Scholarship not approved.</a:t>
            </a:r>
            <a:r>
              <a:rPr lang="en-US" sz="1600" b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default =&gt; 'invalid grade'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D163BB-369C-4E7B-A7F2-9C03AF98C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C28FDB-744D-4698-812F-97F9CCE95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4661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EAF742B-FFE6-467A-A221-B054BE3EA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match expression with conditional expressions and calculated return values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F9C8316-0038-4F3F-A081-A2F9797D294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discount_amount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match (true)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$subtotal &gt;= 500 =&gt; $subtotal * .3,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$subtotal &gt;= 250 =&gt; $subtotal * .2,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$subtotal &gt;= 100 =&gt; $subtotal * .1,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default =&gt; 0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br>
              <a: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766AE0-2E99-44AE-8CEB-0E35B07DC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C5ADD6-2723-414A-9941-8D87CF56C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2749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ED2533D-A709-4E49-8981-E0BB66788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match expression coded as part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another expression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8096E79-1557-4160-8636-1AB77F6E34D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'Discount amount: ' . match (true)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$subtotal &gt;= 500 =&gt; $subtotal * .3,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$subtotal &gt;= 250 =&gt; $subtotal * .2,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$subtotal &gt;= 100 =&gt; $subtotal * .1,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default =&gt; 0 } . '.';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6B4F15-928C-49EC-A69E-B6C9698F9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B64624-FFC4-4F2F-BB2A-CCFA63E8C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4692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299C7-A45D-4607-9E1F-C00F2DAC4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 terms for match expressions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CAB650-C4AB-4542-9E46-A3FBF034DF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match expression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match arm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arrow operator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120C50-A035-411E-8119-41F6D413F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687F74-A300-47E3-AF13-D785C4AE0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1195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3D12B-0F5A-4CC1-B607-8E6DA81BE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switch statement in a controller (part 1)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F2D70C-0BA9-492E-B377-2BE2BFE67F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$action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'action');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($action == NULL)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$action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(INPUT_GET, 'action');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if ($action == NULL)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$action = 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list_products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61CDB4-9155-4021-B298-12764705E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5707CC-7462-4F04-8A9F-5F7F205A9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66941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34D5A-EFB0-4D53-8FC6-96D5F0468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switch statement in a controller (part 2)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1A0F03-BBE9-4AEA-951B-5C5AF1939EF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switch ($action)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case 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list_products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(INPUT_GET, 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FILTER_VALIDATE_INT);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if 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== NULL ||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== FALSE)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1;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get_category_name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$categories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get_categories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$products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get_products_by_category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include('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product_list.php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break;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2054CA-CE8D-470E-B392-D14D7C054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15E2D4-422C-4E29-943C-3C176202E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49304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7E02B-6327-43CA-9A67-C9B038744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switch statement in a controller (part 3)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0122EB-B7BA-4542-B616-D75AA3528F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case 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delete_product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FILTER_VALIDATE_INT);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FILTER_VALIDATE_INT);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if 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== NULL ||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== FALSE ||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== NULL ||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== FALSE)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$error = "Missing or incorrect product id "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. "or category id.";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include('../errors/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error.php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 else {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delete_product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header("Location: .?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break;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D7E543-CCCE-404C-A007-7C7E227B7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A964EA-4F9F-45EA-888F-680AB6335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91704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F772C-6B7A-4002-8395-F7063A66B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switch statement in a controller (part 4)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858D54-BBD2-4A09-B13A-2A1127A5698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case 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show_add_form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$categories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get_categories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include('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product_add.php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break;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case 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add_product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FILTER_VALIDATE_INT);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$code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'code');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$name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'name');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$price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'price',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FILTER_VALIDATE_FLOAT);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if 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== NULL ||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== FALSE ||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$code == NULL || $name == NULL ||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$price == NULL || $price == FALSE)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$error = "Invalid product data. "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. "Check all fields and try again.";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include('../errors/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error.php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 else {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add_product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$code, $name, $price);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header("Location: .?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break;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BA7116-93CB-421B-A5FE-692091887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20574F-7A36-4C7A-ADCC-A82B9E5B8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105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B168785-54A2-4FAB-A62D-A24A28B5C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equality operators</a:t>
            </a:r>
            <a:endParaRPr lang="en-US" dirty="0"/>
          </a:p>
        </p:txBody>
      </p:sp>
      <p:graphicFrame>
        <p:nvGraphicFramePr>
          <p:cNvPr id="8" name="Table Placeholder 7">
            <a:extLst>
              <a:ext uri="{FF2B5EF4-FFF2-40B4-BE49-F238E27FC236}">
                <a16:creationId xmlns:a16="http://schemas.microsoft.com/office/drawing/2014/main" id="{6585012E-A3AC-46AF-9226-CD541FF7FAA1}"/>
              </a:ext>
            </a:extLst>
          </p:cNvPr>
          <p:cNvGraphicFramePr>
            <a:graphicFrameLocks noGrp="1"/>
          </p:cNvGraphicFramePr>
          <p:nvPr>
            <p:ph type="tbl" sz="quarter" idx="13"/>
            <p:extLst>
              <p:ext uri="{D42A27DB-BD31-4B8C-83A1-F6EECF244321}">
                <p14:modId xmlns:p14="http://schemas.microsoft.com/office/powerpoint/2010/main" val="2822942927"/>
              </p:ext>
            </p:extLst>
          </p:nvPr>
        </p:nvGraphicFramePr>
        <p:xfrm>
          <a:off x="914400" y="1143000"/>
          <a:ext cx="6069330" cy="1981200"/>
        </p:xfrm>
        <a:graphic>
          <a:graphicData uri="http://schemas.openxmlformats.org/drawingml/2006/table">
            <a:tbl>
              <a:tblPr firstRow="1"/>
              <a:tblGrid>
                <a:gridCol w="1383030">
                  <a:extLst>
                    <a:ext uri="{9D8B030D-6E8A-4147-A177-3AD203B41FA5}">
                      <a16:colId xmlns:a16="http://schemas.microsoft.com/office/drawing/2014/main" val="1027493704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1035782747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3294011178"/>
                    </a:ext>
                  </a:extLst>
                </a:gridCol>
              </a:tblGrid>
              <a:tr h="49530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Operator</a:t>
                      </a: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Description</a:t>
                      </a:r>
                    </a:p>
                  </a:txBody>
                  <a:tcPr marL="68580" marR="6858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Example</a:t>
                      </a: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0918288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20700" algn="ctr"/>
                          <a:tab pos="800100" algn="l"/>
                          <a:tab pos="25146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==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Equal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$last_name == 'Harris'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713880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20700" algn="ctr"/>
                          <a:tab pos="800100" algn="l"/>
                          <a:tab pos="25146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!=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Not equal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$months != 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626344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520700" algn="ctr"/>
                          <a:tab pos="800100" algn="l"/>
                          <a:tab pos="20574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&lt;&gt;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Not equal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$months &lt;&gt; 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778191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DE3B9E-BF96-4127-A4B2-9530BB542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FD6D22-BE9E-4FBD-8185-5188D1BA9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601302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9D06A-C85C-43B1-9480-9E33C9471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while loop that averages 100 random numbers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E9F07A-D001-45F1-8811-236EE6DF825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$total = 0;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$count = 0;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while ($count &lt; 100)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$number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mt_rand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(0, 100);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$total += $number;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$count++;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$average = $total / $count;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'The average is: ' . $average;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A42423-379A-41D5-AF44-96916D75F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2E06C5-A9F5-4A49-B2E6-F6A0B1554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32757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98AE5CB-91A6-47CF-9A17-6BC57C055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while loop that counts dice rolls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until a six is rolled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F763849-D163-4CF8-B82E-E6567789FAC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$rolls = 1;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while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mt_rand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(1,6) != 6)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$rolls++;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'Number of times to roll a six: ' . $rolls;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D3BCB5-EDAF-4DA9-95EC-5A0F6E5BD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BA911D-3612-4678-8C85-147DD56CE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74327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B0EFDF2-FE1F-4263-8899-ED7B104BD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Nested while loops that get the average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maximum rolls for a six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87A3675-799B-4A34-B671-D319591E95F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$total = 0;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$count = 0;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$max = -INF;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while ($count &lt; 10000)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$rolls = 1;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while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mt_rand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(1, 6) != 6)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$rolls++;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$total += $rolls;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$count++;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$max = max($rolls, $max);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$average = $total / $count;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'Average: ' . </a:t>
            </a:r>
            <a:r>
              <a:rPr lang="fr-FR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fr-FR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average</a:t>
            </a:r>
            <a:r>
              <a:rPr lang="fr-FR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 ' Max: ' . $max;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21D955-21E9-4D55-A707-38EF2CE42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2947BE-E803-4408-9608-AB3FB3D5C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04467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AB6CA-A9DE-450D-9223-2C5837F8B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 terms for while loops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1F58D3-36AE-4A47-A008-CA37473BEE6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while statement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while loop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5BA343-8645-46FA-9FD8-E5C5F550D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8C9C96-89BD-4C6F-B6C0-90CF9062A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31903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5A5BACA-52C1-46EB-8AF5-F8345DE64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do-while loop that counts dice rolls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until a six is rolled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5BC2895-164E-464A-8AF8-BB36690FDE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$rolls = 0;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$rolls++;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while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mt_rand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(1,6) != 6);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'Number of times to roll a six: ' . $rolls;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294343-FEF8-489B-9F90-06B2CAD1C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978D80-D610-417B-8AC4-28528C926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73387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4051BA9-1F05-49D2-A168-441574CCE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do-while loop that finds the max and min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10 random values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286271-0F53-4313-B464-2493CBF215C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$max = -INF;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$min = INF;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$count = 0;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$number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mt_rand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(0, 100);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$max = max($max, $number);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$min = min($min, $number);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$count++;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while ($count &lt; 10);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'Max: ' . </a:t>
            </a:r>
            <a:r>
              <a:rPr lang="fr-FR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$max . ' Min: ' . $min;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Note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</a:t>
            </a:r>
            <a:r>
              <a:rPr lang="en-US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mt_rand</a:t>
            </a:r>
            <a:r>
              <a:rPr lang="en-US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(), min(), and max() functions are presented in detail in chapter 9.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3BC9E4-29E5-4FED-8A59-2C0043FEF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F2CECC-7F6B-4572-ADAE-1BBE2E19C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14435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9365C-626D-4D75-A7E0-A29D27FDA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 terms for do-while loops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3D9D69-BE17-4C55-8191-C423F80BDCD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do-while statement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do-while loop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7986A7-D9FF-4E01-9923-DA282EEDF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5FA45A-9832-49DC-99B3-4C46BF12A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19456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A09043E-5338-4CB2-8DB0-66282B7B9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for statement compared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the while statement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75819E6-4141-4526-9085-F0C441B97DB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for statement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(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$count = 1;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$count &lt;= 10;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$count++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$count . '&lt;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&gt;';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while statement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$count = 1;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while (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$count &lt;= 10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$count . '&lt;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$count++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8FAFAF-E793-4222-B24E-27239AF88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DA4423-CB89-4123-9FFA-217186FA6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81226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EF4EE-8739-4E0B-9020-A59B13C1D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for loop to display even numbers from 2 to 10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C6EE75-3C97-4525-AA65-C5D090C861D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($number = 2; $number &lt;= 10; $number += 2)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$number . '&lt;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&gt;';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for loop to display all the factors of a number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$number = 18;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($i = 1; $i &lt; $number; $i++)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if ($number % $i == 0)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echo $i . ' is a factor of ' . $number . '&lt;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CFE058-AFEE-4A50-9E8A-C6620D1BD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2239C6-FD17-48FB-92F5-152DE0C77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05095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76B1E06-6C0D-490D-9685-BE595C4FC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for loop that uses the alternate syntax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display a drop-down list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314E71C-AFB6-4707-8472-65EECE838F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&lt;label&gt;Interest Rate:&lt;/label&gt;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&lt;select name="rate"&gt;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($v = 5; $v &lt;= 12; $v++)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&lt;option value="&lt;?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$v; ?&gt;"&gt;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$v; ?&gt;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&lt;/option&gt;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endfor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?&gt;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&lt;/select&gt;&lt;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br>
              <a: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77FC64-A560-4073-B269-38F4210E3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7C57BD-0306-45D9-8CFB-090961313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922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BE2A812-6C40-454C-A2F2-47D58CC9D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 Type Coercion Rules</a:t>
            </a:r>
            <a:endParaRPr lang="en-US" dirty="0"/>
          </a:p>
        </p:txBody>
      </p:sp>
      <p:graphicFrame>
        <p:nvGraphicFramePr>
          <p:cNvPr id="8" name="Table Placeholder 7">
            <a:extLst>
              <a:ext uri="{FF2B5EF4-FFF2-40B4-BE49-F238E27FC236}">
                <a16:creationId xmlns:a16="http://schemas.microsoft.com/office/drawing/2014/main" id="{61434864-C303-4D56-8F14-A146355564C2}"/>
              </a:ext>
            </a:extLst>
          </p:cNvPr>
          <p:cNvGraphicFramePr>
            <a:graphicFrameLocks noGrp="1"/>
          </p:cNvGraphicFramePr>
          <p:nvPr>
            <p:ph type="tbl" sz="quarter" idx="13"/>
            <p:extLst>
              <p:ext uri="{D42A27DB-BD31-4B8C-83A1-F6EECF244321}">
                <p14:modId xmlns:p14="http://schemas.microsoft.com/office/powerpoint/2010/main" val="248936875"/>
              </p:ext>
            </p:extLst>
          </p:nvPr>
        </p:nvGraphicFramePr>
        <p:xfrm>
          <a:off x="914400" y="1143000"/>
          <a:ext cx="7315199" cy="3352802"/>
        </p:xfrm>
        <a:graphic>
          <a:graphicData uri="http://schemas.openxmlformats.org/drawingml/2006/table">
            <a:tbl>
              <a:tblPr firstRow="1"/>
              <a:tblGrid>
                <a:gridCol w="2086851">
                  <a:extLst>
                    <a:ext uri="{9D8B030D-6E8A-4147-A177-3AD203B41FA5}">
                      <a16:colId xmlns:a16="http://schemas.microsoft.com/office/drawing/2014/main" val="2353401047"/>
                    </a:ext>
                  </a:extLst>
                </a:gridCol>
                <a:gridCol w="1851239">
                  <a:extLst>
                    <a:ext uri="{9D8B030D-6E8A-4147-A177-3AD203B41FA5}">
                      <a16:colId xmlns:a16="http://schemas.microsoft.com/office/drawing/2014/main" val="2514801158"/>
                    </a:ext>
                  </a:extLst>
                </a:gridCol>
                <a:gridCol w="3377109">
                  <a:extLst>
                    <a:ext uri="{9D8B030D-6E8A-4147-A177-3AD203B41FA5}">
                      <a16:colId xmlns:a16="http://schemas.microsoft.com/office/drawing/2014/main" val="1819498043"/>
                    </a:ext>
                  </a:extLst>
                </a:gridCol>
              </a:tblGrid>
              <a:tr h="444373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Operand 1</a:t>
                      </a:r>
                    </a:p>
                  </a:txBody>
                  <a:tcPr marL="67318" marR="67318" marT="44879" marB="4487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Operand 2</a:t>
                      </a:r>
                    </a:p>
                  </a:txBody>
                  <a:tcPr marL="67318" marR="67318" marT="44879" marB="44879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Action</a:t>
                      </a:r>
                    </a:p>
                  </a:txBody>
                  <a:tcPr marL="67318" marR="67318" marT="44879" marB="44879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348880"/>
                  </a:ext>
                </a:extLst>
              </a:tr>
              <a:tr h="78765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NULL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318" marR="67318" marT="44879" marB="4487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String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318" marR="67318" marT="44879" marB="448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Convert NULL to an empty string.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318" marR="67318" marT="44879" marB="44879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0342307"/>
                  </a:ext>
                </a:extLst>
              </a:tr>
              <a:tr h="444373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Boolean or NULL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318" marR="67318" marT="44879" marB="4487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Not a string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318" marR="67318" marT="44879" marB="448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Convert both to Boolean.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318" marR="67318" marT="44879" marB="44879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9820623"/>
                  </a:ext>
                </a:extLst>
              </a:tr>
              <a:tr h="444373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String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318" marR="67318" marT="44879" marB="4487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Number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318" marR="67318" marT="44879" marB="448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Convert string to a number.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318" marR="67318" marT="44879" marB="44879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843787"/>
                  </a:ext>
                </a:extLst>
              </a:tr>
              <a:tr h="444373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Numeric string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318" marR="67318" marT="44879" marB="4487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Numeric string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318" marR="67318" marT="44879" marB="448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Convert strings to numbers.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318" marR="67318" marT="44879" marB="44879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208667"/>
                  </a:ext>
                </a:extLst>
              </a:tr>
              <a:tr h="78765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Text string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318" marR="67318" marT="44879" marB="4487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Text string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318" marR="67318" marT="44879" marB="448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Compare strings as if using the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strcmp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() function.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318" marR="67318" marT="44879" marB="44879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4087133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BD75DE-17AC-40FE-9EB1-FFF73677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E47507-6482-4391-8C3C-043FCCC90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76644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CECF9-6752-447F-A33F-DBCC37BAC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 terms for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loops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193FCC-EADB-4072-9AA7-9E2159AE4F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statement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loop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1AD3E9-F798-4BC8-A750-5DFAB7607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20-A614-42C6-83C3-747D7C071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50533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77669-EF70-4DB1-9A77-55947FD32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break statement in a while loop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672989-22A2-4619-B4B3-2C58966C368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while (true)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$number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mt_rand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(1,10);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if ($number % 2 == 0)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break;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$number; // $number is between 1 and 10 and even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break statement in a for loop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$number = 13;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$prime = true;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($i = 2; $i &lt; $number; $i++)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if ($number % $i == 0)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$prime = false;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break;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$result = ($prime) ? ' is ' : ' is not ';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$number . $result . 'prime.';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9363E5-DC15-412C-90F6-C6D0721D5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44AD66-10A6-40E2-A1D5-22E3907F5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30916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06977-8518-4C46-B88D-5CE7A10C0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continue statement in a for loop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8C8096-A41B-484F-8EEF-5E012C19F4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($number = 1; $number &lt;= 10; $number++)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if ($number % 3 == 0)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continue;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$number . '&lt;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Only displays 1, 2, 4, 5, 7, 8, and 10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continue statement in a while loop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$number = 1;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while ($number &lt;= 10)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if ($number % 3 == 0)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$number++;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continue;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$number . '&lt;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$number++;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Only displays 1, 2, 4, 5, 7, 8, and 10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082A2E-3FFC-4E61-8C3D-404AF5B06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CF4A5D-6A98-4306-B837-87953D4A7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55391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CE0C9-311E-45F5-B7B8-ED708BE0F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 terms for controlling loops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DA2392-F44E-469A-8DAD-F40567AA594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break statement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continue statement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307336-EC92-4F4F-AD0D-E65895020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84BFA8-7969-4311-A3CC-AF254BD8F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759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5064220-2D44-4A9A-8C4D-BCC7D369F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Unusual results with the equal operator</a:t>
            </a:r>
            <a:endParaRPr lang="en-US" dirty="0"/>
          </a:p>
        </p:txBody>
      </p:sp>
      <p:graphicFrame>
        <p:nvGraphicFramePr>
          <p:cNvPr id="8" name="Table Placeholder 7">
            <a:extLst>
              <a:ext uri="{FF2B5EF4-FFF2-40B4-BE49-F238E27FC236}">
                <a16:creationId xmlns:a16="http://schemas.microsoft.com/office/drawing/2014/main" id="{B7E21077-A6F1-4042-994A-769707A1D44E}"/>
              </a:ext>
            </a:extLst>
          </p:cNvPr>
          <p:cNvGraphicFramePr>
            <a:graphicFrameLocks noGrp="1"/>
          </p:cNvGraphicFramePr>
          <p:nvPr>
            <p:ph type="tbl" sz="quarter" idx="13"/>
            <p:extLst>
              <p:ext uri="{D42A27DB-BD31-4B8C-83A1-F6EECF244321}">
                <p14:modId xmlns:p14="http://schemas.microsoft.com/office/powerpoint/2010/main" val="2215128848"/>
              </p:ext>
            </p:extLst>
          </p:nvPr>
        </p:nvGraphicFramePr>
        <p:xfrm>
          <a:off x="914400" y="1143000"/>
          <a:ext cx="7162800" cy="4800602"/>
        </p:xfrm>
        <a:graphic>
          <a:graphicData uri="http://schemas.openxmlformats.org/drawingml/2006/table">
            <a:tbl>
              <a:tblPr firstRow="1"/>
              <a:tblGrid>
                <a:gridCol w="2367342">
                  <a:extLst>
                    <a:ext uri="{9D8B030D-6E8A-4147-A177-3AD203B41FA5}">
                      <a16:colId xmlns:a16="http://schemas.microsoft.com/office/drawing/2014/main" val="2414971010"/>
                    </a:ext>
                  </a:extLst>
                </a:gridCol>
                <a:gridCol w="4795458">
                  <a:extLst>
                    <a:ext uri="{9D8B030D-6E8A-4147-A177-3AD203B41FA5}">
                      <a16:colId xmlns:a16="http://schemas.microsoft.com/office/drawing/2014/main" val="4032790771"/>
                    </a:ext>
                  </a:extLst>
                </a:gridCol>
              </a:tblGrid>
              <a:tr h="448853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Expression</a:t>
                      </a:r>
                    </a:p>
                  </a:txBody>
                  <a:tcPr marL="67318" marR="67318" marT="44879" marB="4487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Result</a:t>
                      </a:r>
                    </a:p>
                  </a:txBody>
                  <a:tcPr marL="67318" marR="67318" marT="44879" marB="44879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8206062"/>
                  </a:ext>
                </a:extLst>
              </a:tr>
              <a:tr h="414179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null == ''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318" marR="67318" marT="44879" marB="4487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TRUE; NULL is converted to the empty string.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318" marR="67318" marT="44879" marB="44879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870162"/>
                  </a:ext>
                </a:extLst>
              </a:tr>
              <a:tr h="414179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null == false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318" marR="67318" marT="44879" marB="4487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TRUE; NULL is converted to FALSE.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318" marR="67318" marT="44879" marB="44879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36687"/>
                  </a:ext>
                </a:extLst>
              </a:tr>
              <a:tr h="726248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null == 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318" marR="67318" marT="44879" marB="4487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TRUE; NULL is equal to any value that evaluates to FALSE.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318" marR="67318" marT="44879" marB="44879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0642641"/>
                  </a:ext>
                </a:extLst>
              </a:tr>
              <a:tr h="726248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false == '0'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318" marR="67318" marT="44879" marB="4487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TRUE; empty strings and “0” are converted to FALSE.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318" marR="67318" marT="44879" marB="44879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277984"/>
                  </a:ext>
                </a:extLst>
              </a:tr>
              <a:tr h="414179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true == 'false'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318" marR="67318" marT="44879" marB="4487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TRUE; all other strings are converted to TRUE.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318" marR="67318" marT="44879" marB="44879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134998"/>
                  </a:ext>
                </a:extLst>
              </a:tr>
              <a:tr h="414179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3.5 == "\t3.5 mi"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318" marR="67318" marT="44879" marB="4487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TRUE; the string is converted to a number first.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318" marR="67318" marT="44879" marB="44879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3503620"/>
                  </a:ext>
                </a:extLst>
              </a:tr>
              <a:tr h="414179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 == 'INF'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318" marR="67318" marT="44879" marB="4487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FALSE; the string “INF” is converted to 0.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318" marR="67318" marT="44879" marB="44879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617247"/>
                  </a:ext>
                </a:extLst>
              </a:tr>
              <a:tr h="414179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== ''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318" marR="67318" marT="44879" marB="4487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TRUE; the empty string is converted to 0.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318" marR="67318" marT="44879" marB="44879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3805557"/>
                  </a:ext>
                </a:extLst>
              </a:tr>
              <a:tr h="414179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== 'harris'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318" marR="67318" marT="44879" marB="4487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TRUE; any non-numeric string is converted to 0.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318" marR="67318" marT="44879" marB="44879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815919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EBFB29-F3CD-4731-9EFA-2B138893B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C9D2F0-696F-4E47-BD65-6DBBBE5B5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322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ECB1137-8AE5-4003-BC9D-C05E2E3ED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identity operators</a:t>
            </a:r>
            <a:endParaRPr lang="en-US" dirty="0"/>
          </a:p>
        </p:txBody>
      </p:sp>
      <p:graphicFrame>
        <p:nvGraphicFramePr>
          <p:cNvPr id="8" name="Table Placeholder 7">
            <a:extLst>
              <a:ext uri="{FF2B5EF4-FFF2-40B4-BE49-F238E27FC236}">
                <a16:creationId xmlns:a16="http://schemas.microsoft.com/office/drawing/2014/main" id="{41FBE77F-DE4F-4EF0-8600-5C09B87E5843}"/>
              </a:ext>
            </a:extLst>
          </p:cNvPr>
          <p:cNvGraphicFramePr>
            <a:graphicFrameLocks noGrp="1"/>
          </p:cNvGraphicFramePr>
          <p:nvPr>
            <p:ph type="tbl" sz="quarter" idx="13"/>
            <p:extLst>
              <p:ext uri="{D42A27DB-BD31-4B8C-83A1-F6EECF244321}">
                <p14:modId xmlns:p14="http://schemas.microsoft.com/office/powerpoint/2010/main" val="2098971099"/>
              </p:ext>
            </p:extLst>
          </p:nvPr>
        </p:nvGraphicFramePr>
        <p:xfrm>
          <a:off x="914400" y="1143000"/>
          <a:ext cx="6240780" cy="1600200"/>
        </p:xfrm>
        <a:graphic>
          <a:graphicData uri="http://schemas.openxmlformats.org/drawingml/2006/table">
            <a:tbl>
              <a:tblPr firstRow="1"/>
              <a:tblGrid>
                <a:gridCol w="1383030">
                  <a:extLst>
                    <a:ext uri="{9D8B030D-6E8A-4147-A177-3AD203B41FA5}">
                      <a16:colId xmlns:a16="http://schemas.microsoft.com/office/drawing/2014/main" val="4128211988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772094390"/>
                    </a:ext>
                  </a:extLst>
                </a:gridCol>
                <a:gridCol w="3143250">
                  <a:extLst>
                    <a:ext uri="{9D8B030D-6E8A-4147-A177-3AD203B41FA5}">
                      <a16:colId xmlns:a16="http://schemas.microsoft.com/office/drawing/2014/main" val="2688170321"/>
                    </a:ext>
                  </a:extLst>
                </a:gridCol>
              </a:tblGrid>
              <a:tr h="46228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Operator</a:t>
                      </a: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Description</a:t>
                      </a:r>
                    </a:p>
                  </a:txBody>
                  <a:tcPr marL="68580" marR="6858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Example</a:t>
                      </a: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497760"/>
                  </a:ext>
                </a:extLst>
              </a:tr>
              <a:tr h="46228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20700" algn="ctr"/>
                          <a:tab pos="800100" algn="l"/>
                          <a:tab pos="25146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===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Identical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$last_name === 'Harris'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804584"/>
                  </a:ext>
                </a:extLst>
              </a:tr>
              <a:tr h="67564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571500" algn="ctr"/>
                          <a:tab pos="914400" algn="l"/>
                          <a:tab pos="20574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!==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Not identical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$months !== 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846437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F8F81A-39C3-43F7-861C-68F4FA6BB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D4CDA2-6E49-486E-A08D-939F119D0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660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F1A99A8-15F7-4510-A660-8D08F4C21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relational operators</a:t>
            </a:r>
            <a:endParaRPr lang="en-US" dirty="0"/>
          </a:p>
        </p:txBody>
      </p:sp>
      <p:graphicFrame>
        <p:nvGraphicFramePr>
          <p:cNvPr id="8" name="Table Placeholder 7">
            <a:extLst>
              <a:ext uri="{FF2B5EF4-FFF2-40B4-BE49-F238E27FC236}">
                <a16:creationId xmlns:a16="http://schemas.microsoft.com/office/drawing/2014/main" id="{16EF75E0-371C-4AF2-83D8-4A4BF6E85772}"/>
              </a:ext>
            </a:extLst>
          </p:cNvPr>
          <p:cNvGraphicFramePr>
            <a:graphicFrameLocks noGrp="1"/>
          </p:cNvGraphicFramePr>
          <p:nvPr>
            <p:ph type="tbl" sz="quarter" idx="13"/>
            <p:extLst>
              <p:ext uri="{D42A27DB-BD31-4B8C-83A1-F6EECF244321}">
                <p14:modId xmlns:p14="http://schemas.microsoft.com/office/powerpoint/2010/main" val="3183759512"/>
              </p:ext>
            </p:extLst>
          </p:nvPr>
        </p:nvGraphicFramePr>
        <p:xfrm>
          <a:off x="914400" y="1143000"/>
          <a:ext cx="6355080" cy="2514600"/>
        </p:xfrm>
        <a:graphic>
          <a:graphicData uri="http://schemas.openxmlformats.org/drawingml/2006/table">
            <a:tbl>
              <a:tblPr firstRow="1"/>
              <a:tblGrid>
                <a:gridCol w="1383030">
                  <a:extLst>
                    <a:ext uri="{9D8B030D-6E8A-4147-A177-3AD203B41FA5}">
                      <a16:colId xmlns:a16="http://schemas.microsoft.com/office/drawing/2014/main" val="3890925195"/>
                    </a:ext>
                  </a:extLst>
                </a:gridCol>
                <a:gridCol w="2457450">
                  <a:extLst>
                    <a:ext uri="{9D8B030D-6E8A-4147-A177-3AD203B41FA5}">
                      <a16:colId xmlns:a16="http://schemas.microsoft.com/office/drawing/2014/main" val="14384642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354146229"/>
                    </a:ext>
                  </a:extLst>
                </a:gridCol>
              </a:tblGrid>
              <a:tr h="50292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Operator</a:t>
                      </a: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Description</a:t>
                      </a:r>
                    </a:p>
                  </a:txBody>
                  <a:tcPr marL="68580" marR="6858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Example</a:t>
                      </a: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953104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20700" algn="ctr"/>
                          <a:tab pos="800100" algn="l"/>
                          <a:tab pos="25146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&lt;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Less than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$age &lt; 18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836330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20700" algn="ctr"/>
                          <a:tab pos="800100" algn="l"/>
                          <a:tab pos="25146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&lt;=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Less than or equal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$investment &lt;= 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377234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20700" algn="ctr"/>
                          <a:tab pos="800100" algn="l"/>
                          <a:tab pos="25146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&gt;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Greater than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test_score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&gt; 100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486681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520700" algn="ctr"/>
                          <a:tab pos="914400" algn="l"/>
                          <a:tab pos="20574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&gt;=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Greater than or equal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$rate / 100 &gt;= 0.1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8215618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438E41-D43C-49D9-A9DF-5FEA7E679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72D74C-B5DF-46C2-866D-B54C2AD77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4578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03520F5-8AD9-4777-A62D-E31D8CEF0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480536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Comparing strings to numbers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the relational operators</a:t>
            </a:r>
            <a:endParaRPr lang="en-US" dirty="0"/>
          </a:p>
        </p:txBody>
      </p:sp>
      <p:graphicFrame>
        <p:nvGraphicFramePr>
          <p:cNvPr id="10" name="Table Placeholder 9">
            <a:extLst>
              <a:ext uri="{FF2B5EF4-FFF2-40B4-BE49-F238E27FC236}">
                <a16:creationId xmlns:a16="http://schemas.microsoft.com/office/drawing/2014/main" id="{1CE8A42E-55ED-4645-86F4-A5E7CCE5DE5C}"/>
              </a:ext>
            </a:extLst>
          </p:cNvPr>
          <p:cNvGraphicFramePr>
            <a:graphicFrameLocks noGrp="1"/>
          </p:cNvGraphicFramePr>
          <p:nvPr>
            <p:ph type="tbl" sz="quarter" idx="13"/>
            <p:extLst>
              <p:ext uri="{D42A27DB-BD31-4B8C-83A1-F6EECF244321}">
                <p14:modId xmlns:p14="http://schemas.microsoft.com/office/powerpoint/2010/main" val="205026646"/>
              </p:ext>
            </p:extLst>
          </p:nvPr>
        </p:nvGraphicFramePr>
        <p:xfrm>
          <a:off x="1295400" y="1390763"/>
          <a:ext cx="2754630" cy="1485825"/>
        </p:xfrm>
        <a:graphic>
          <a:graphicData uri="http://schemas.openxmlformats.org/drawingml/2006/table">
            <a:tbl>
              <a:tblPr firstRow="1"/>
              <a:tblGrid>
                <a:gridCol w="1668780">
                  <a:extLst>
                    <a:ext uri="{9D8B030D-6E8A-4147-A177-3AD203B41FA5}">
                      <a16:colId xmlns:a16="http://schemas.microsoft.com/office/drawing/2014/main" val="3306295662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val="2387683788"/>
                    </a:ext>
                  </a:extLst>
                </a:gridCol>
              </a:tblGrid>
              <a:tr h="495275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Expression</a:t>
                      </a: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Result</a:t>
                      </a: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4366063"/>
                  </a:ext>
                </a:extLst>
              </a:tr>
              <a:tr h="49527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&lt; '3'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TRUE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233303"/>
                  </a:ext>
                </a:extLst>
              </a:tr>
              <a:tr h="49527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'10' &lt; 3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FALSE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994577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145427A-86B6-4C79-9894-063021EB42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4400" y="3048000"/>
            <a:ext cx="7315200" cy="533400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Comparing strings with the relational operators</a:t>
            </a:r>
          </a:p>
          <a:p>
            <a:endParaRPr lang="en-US" sz="2400" dirty="0"/>
          </a:p>
        </p:txBody>
      </p:sp>
      <p:graphicFrame>
        <p:nvGraphicFramePr>
          <p:cNvPr id="12" name="Table Placeholder 11">
            <a:extLst>
              <a:ext uri="{FF2B5EF4-FFF2-40B4-BE49-F238E27FC236}">
                <a16:creationId xmlns:a16="http://schemas.microsoft.com/office/drawing/2014/main" id="{FD718807-EF64-4CB4-B539-382B6FC45F70}"/>
              </a:ext>
            </a:extLst>
          </p:cNvPr>
          <p:cNvGraphicFramePr>
            <a:graphicFrameLocks noGrp="1"/>
          </p:cNvGraphicFramePr>
          <p:nvPr>
            <p:ph type="tbl" sz="quarter" idx="14"/>
            <p:extLst>
              <p:ext uri="{D42A27DB-BD31-4B8C-83A1-F6EECF244321}">
                <p14:modId xmlns:p14="http://schemas.microsoft.com/office/powerpoint/2010/main" val="1488228259"/>
              </p:ext>
            </p:extLst>
          </p:nvPr>
        </p:nvGraphicFramePr>
        <p:xfrm>
          <a:off x="1293223" y="3581400"/>
          <a:ext cx="4069080" cy="2209800"/>
        </p:xfrm>
        <a:graphic>
          <a:graphicData uri="http://schemas.openxmlformats.org/drawingml/2006/table">
            <a:tbl>
              <a:tblPr firstRow="1"/>
              <a:tblGrid>
                <a:gridCol w="2926080">
                  <a:extLst>
                    <a:ext uri="{9D8B030D-6E8A-4147-A177-3AD203B41FA5}">
                      <a16:colId xmlns:a16="http://schemas.microsoft.com/office/drawing/2014/main" val="3062668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4141726056"/>
                    </a:ext>
                  </a:extLst>
                </a:gridCol>
              </a:tblGrid>
              <a:tr h="44196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Expression</a:t>
                      </a: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Result</a:t>
                      </a: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3330076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'apple' &lt; 'orange'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TRUE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921504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'apple' &lt; '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appletree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'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TRUE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965963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'Orange' &lt; 'apple'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TRUE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133991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'@' &lt; '$'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FALSE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304279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C0AE0F-3621-4A5B-B3C8-8157898F8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9845F8-1A1A-4E36-80BE-A75071C31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C8,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772264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 slides_with_titles_logo">
  <a:themeElements>
    <a:clrScheme name="Master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ster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MA accessible slides - new format.potx" id="{559EF3C0-4B4D-4009-8932-B7E9BB24B956}" vid="{207E6EB6-5B63-4C91-9F06-4D6B6B3F1B0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MMA accessible slides - new format</Template>
  <TotalTime>516</TotalTime>
  <Words>3846</Words>
  <Application>Microsoft Office PowerPoint</Application>
  <PresentationFormat>On-screen Show (4:3)</PresentationFormat>
  <Paragraphs>660</Paragraphs>
  <Slides>53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9" baseType="lpstr">
      <vt:lpstr>Arial</vt:lpstr>
      <vt:lpstr>Arial Narrow</vt:lpstr>
      <vt:lpstr>Courier New</vt:lpstr>
      <vt:lpstr>Symbol</vt:lpstr>
      <vt:lpstr>Times New Roman</vt:lpstr>
      <vt:lpstr>Master slides_with_titles_logo</vt:lpstr>
      <vt:lpstr>Murach’s PHP and MySQL (4th Edition)</vt:lpstr>
      <vt:lpstr>Applied objective</vt:lpstr>
      <vt:lpstr>Knowledge objectives</vt:lpstr>
      <vt:lpstr>The equality operators</vt:lpstr>
      <vt:lpstr>PHP Type Coercion Rules</vt:lpstr>
      <vt:lpstr>Unusual results with the equal operator</vt:lpstr>
      <vt:lpstr>The identity operators</vt:lpstr>
      <vt:lpstr>The relational operators</vt:lpstr>
      <vt:lpstr>Comparing strings to numbers  with the relational operators</vt:lpstr>
      <vt:lpstr>Unusual results with the relational operators</vt:lpstr>
      <vt:lpstr>The logical operators</vt:lpstr>
      <vt:lpstr>Compound conditional expressions</vt:lpstr>
      <vt:lpstr>Order of precedence for conditional expressions</vt:lpstr>
      <vt:lpstr>The logical operators in conditional expressions</vt:lpstr>
      <vt:lpstr>Key terms for coding conditional expressions</vt:lpstr>
      <vt:lpstr>An if clause with one statement and no braces</vt:lpstr>
      <vt:lpstr>Why you should use braces with else clauses</vt:lpstr>
      <vt:lpstr>A nested if statement to determine if a year  is a leap year</vt:lpstr>
      <vt:lpstr>An if statement with one else if clause</vt:lpstr>
      <vt:lpstr>An if statement with two else if clauses  and an else clause</vt:lpstr>
      <vt:lpstr>An if statement to determine  a student’s letter grade</vt:lpstr>
      <vt:lpstr>Syntax of the conditional operator</vt:lpstr>
      <vt:lpstr>Examples that use the conditional operator</vt:lpstr>
      <vt:lpstr>The first example rewritten with an if statement</vt:lpstr>
      <vt:lpstr>Syntax of the null coalescing operator  (PHP 7 and later)</vt:lpstr>
      <vt:lpstr>Syntax of the null coalescing assignment operator (PHP 7.4 and later)</vt:lpstr>
      <vt:lpstr>Key terms for special operators</vt:lpstr>
      <vt:lpstr>A switch statement with a default case</vt:lpstr>
      <vt:lpstr>A switch statement with fall through</vt:lpstr>
      <vt:lpstr>Key terms for switch statements</vt:lpstr>
      <vt:lpstr>A match expression with a default value</vt:lpstr>
      <vt:lpstr>A match expression with two match arms  that return the same value for two cases</vt:lpstr>
      <vt:lpstr>A match expression with conditional expressions and calculated return values</vt:lpstr>
      <vt:lpstr>A match expression coded as part  of another expression</vt:lpstr>
      <vt:lpstr>Key terms for match expressions</vt:lpstr>
      <vt:lpstr>A switch statement in a controller (part 1)</vt:lpstr>
      <vt:lpstr>A switch statement in a controller (part 2)</vt:lpstr>
      <vt:lpstr>A switch statement in a controller (part 3)</vt:lpstr>
      <vt:lpstr>A switch statement in a controller (part 4)</vt:lpstr>
      <vt:lpstr>A while loop that averages 100 random numbers</vt:lpstr>
      <vt:lpstr>A while loop that counts dice rolls  until a six is rolled</vt:lpstr>
      <vt:lpstr>Nested while loops that get the average  and maximum rolls for a six</vt:lpstr>
      <vt:lpstr>Key terms for while loops</vt:lpstr>
      <vt:lpstr>A do-while loop that counts dice rolls  until a six is rolled</vt:lpstr>
      <vt:lpstr>A do-while loop that finds the max and min  of 10 random values</vt:lpstr>
      <vt:lpstr>Key terms for do-while loops</vt:lpstr>
      <vt:lpstr>The for statement compared  to the while statement</vt:lpstr>
      <vt:lpstr>A for loop to display even numbers from 2 to 10</vt:lpstr>
      <vt:lpstr>A for loop that uses the alternate syntax  to display a drop-down list</vt:lpstr>
      <vt:lpstr>Key terms for for loops</vt:lpstr>
      <vt:lpstr>The break statement in a while loop</vt:lpstr>
      <vt:lpstr>The continue statement in a for loop</vt:lpstr>
      <vt:lpstr>Key terms for controlling loops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Murach’s PHP and MySQL (4th Edition)</dc:title>
  <dc:creator>Anne Boehm</dc:creator>
  <cp:lastModifiedBy>Anne Boehm</cp:lastModifiedBy>
  <cp:revision>40</cp:revision>
  <cp:lastPrinted>2016-01-14T23:03:16Z</cp:lastPrinted>
  <dcterms:created xsi:type="dcterms:W3CDTF">2022-04-04T18:14:02Z</dcterms:created>
  <dcterms:modified xsi:type="dcterms:W3CDTF">2022-04-19T22:23:55Z</dcterms:modified>
</cp:coreProperties>
</file>